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6AE518-03F0-4C2A-A391-9B1434C0CA32}" type="datetimeFigureOut">
              <a:rPr lang="en-US" smtClean="0"/>
              <a:t>18-Feb-15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9158C6-BF55-40B4-BC02-CED5DCABC65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098229" cy="6602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4084007"/>
            <a:ext cx="1905000" cy="25502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71800"/>
            <a:ext cx="762000" cy="16450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032" y="6019800"/>
            <a:ext cx="1542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1400" dirty="0" smtClean="0"/>
              <a:t>Учитељица:</a:t>
            </a:r>
          </a:p>
          <a:p>
            <a:r>
              <a:rPr lang="sr-Cyrl-RS" sz="1400" dirty="0" smtClean="0"/>
              <a:t>Даниела Вранић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20057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bastel ideje\bordure ramovi\a49b31f1ccea31d70aad3b87d3d7ed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29756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173037">
            <a:off x="1687394" y="2346097"/>
            <a:ext cx="360868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600" dirty="0" smtClean="0">
                <a:solidFill>
                  <a:srgbClr val="7030A0"/>
                </a:solidFill>
              </a:rPr>
              <a:t>Данас смо </a:t>
            </a:r>
          </a:p>
          <a:p>
            <a:r>
              <a:rPr lang="sr-Cyrl-RS" sz="3600" dirty="0" smtClean="0">
                <a:solidFill>
                  <a:srgbClr val="7030A0"/>
                </a:solidFill>
              </a:rPr>
              <a:t>Научили како</a:t>
            </a:r>
          </a:p>
          <a:p>
            <a:r>
              <a:rPr lang="sr-Cyrl-RS" sz="3600" dirty="0" smtClean="0">
                <a:solidFill>
                  <a:srgbClr val="7030A0"/>
                </a:solidFill>
              </a:rPr>
              <a:t> да израчунамо </a:t>
            </a:r>
          </a:p>
          <a:p>
            <a:r>
              <a:rPr lang="sr-Cyrl-RS" sz="3600" dirty="0" smtClean="0">
                <a:solidFill>
                  <a:srgbClr val="7030A0"/>
                </a:solidFill>
              </a:rPr>
              <a:t>непознати </a:t>
            </a:r>
          </a:p>
          <a:p>
            <a:r>
              <a:rPr lang="sr-Cyrl-RS" sz="3600" dirty="0" smtClean="0">
                <a:solidFill>
                  <a:srgbClr val="7030A0"/>
                </a:solidFill>
              </a:rPr>
              <a:t>сабирак!</a:t>
            </a:r>
            <a:endParaRPr lang="en-US" sz="3600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627257"/>
            <a:ext cx="17540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dirty="0" smtClean="0">
                <a:solidFill>
                  <a:srgbClr val="C00000"/>
                </a:solidFill>
              </a:rPr>
              <a:t>Браво!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775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7" y="1967232"/>
            <a:ext cx="1771650" cy="2371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967232"/>
            <a:ext cx="1358935" cy="2933701"/>
          </a:xfrm>
          <a:prstGeom prst="rect">
            <a:avLst/>
          </a:prstGeom>
        </p:spPr>
      </p:pic>
      <p:sp>
        <p:nvSpPr>
          <p:cNvPr id="5" name="Oval Callout 4"/>
          <p:cNvSpPr/>
          <p:nvPr/>
        </p:nvSpPr>
        <p:spPr>
          <a:xfrm>
            <a:off x="559802" y="533400"/>
            <a:ext cx="3048000" cy="121920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Ја сам Маша</a:t>
            </a:r>
            <a:r>
              <a:rPr lang="sr-Cyrl-RS" dirty="0"/>
              <a:t> </a:t>
            </a:r>
            <a:r>
              <a:rPr lang="sr-Cyrl-RS" dirty="0" smtClean="0"/>
              <a:t>и</a:t>
            </a:r>
            <a:r>
              <a:rPr lang="sr-Latn-RS" dirty="0" smtClean="0"/>
              <a:t> </a:t>
            </a:r>
            <a:r>
              <a:rPr lang="sr-Cyrl-RS" dirty="0" smtClean="0"/>
              <a:t>имам 5 јабука.</a:t>
            </a:r>
            <a:endParaRPr lang="en-US" dirty="0"/>
          </a:p>
        </p:txBody>
      </p:sp>
      <p:sp>
        <p:nvSpPr>
          <p:cNvPr id="6" name="Oval Callout 5"/>
          <p:cNvSpPr/>
          <p:nvPr/>
        </p:nvSpPr>
        <p:spPr>
          <a:xfrm>
            <a:off x="4953000" y="914400"/>
            <a:ext cx="2971800" cy="838200"/>
          </a:xfrm>
          <a:prstGeom prst="wedgeEllipseCallout">
            <a:avLst>
              <a:gd name="adj1" fmla="val 49662"/>
              <a:gd name="adj2" fmla="val 639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/>
              <a:t>Ја сам Марко и ја имам неколико јабука.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725" y="3043039"/>
            <a:ext cx="863945" cy="863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95" y="3043038"/>
            <a:ext cx="863945" cy="863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998" y="3871607"/>
            <a:ext cx="863945" cy="863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43037"/>
            <a:ext cx="863945" cy="863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424" y="3915283"/>
            <a:ext cx="863945" cy="8639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791200" y="3434082"/>
            <a:ext cx="68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400" dirty="0" smtClean="0">
                <a:solidFill>
                  <a:srgbClr val="FF0000"/>
                </a:solidFill>
              </a:rPr>
              <a:t>Х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2085" y="4984284"/>
            <a:ext cx="2669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Колико имамо заједно?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944328" y="5638800"/>
            <a:ext cx="45448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Словом Х обележићемо непознати број. </a:t>
            </a:r>
          </a:p>
          <a:p>
            <a:r>
              <a:rPr lang="sr-Cyrl-RS" dirty="0" smtClean="0"/>
              <a:t>Ми не знамо колико јабука има Марко.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172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36938" y="2971800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Заједно имамо  8  јабука.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035" y="1676400"/>
            <a:ext cx="863945" cy="8639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829" y="1588590"/>
            <a:ext cx="863945" cy="863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82" y="1608889"/>
            <a:ext cx="863945" cy="863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608" y="1676400"/>
            <a:ext cx="863945" cy="8639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553" y="1690734"/>
            <a:ext cx="863945" cy="86394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98" y="1690734"/>
            <a:ext cx="863945" cy="8639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400" y="1676398"/>
            <a:ext cx="863945" cy="8639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45" y="1652999"/>
            <a:ext cx="863945" cy="86394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5441" y="1207531"/>
            <a:ext cx="3820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Пребројаћемо укупан број јабука.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11" y="2472080"/>
            <a:ext cx="1894998" cy="25368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9703" y="2401571"/>
            <a:ext cx="1358935" cy="293370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097068" y="3868421"/>
            <a:ext cx="55851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Ми и даље не знамо колико је јабука имао Марко.</a:t>
            </a:r>
          </a:p>
          <a:p>
            <a:r>
              <a:rPr lang="sr-Cyrl-RS" dirty="0" smtClean="0"/>
              <a:t>Како то можемо да израчунамо?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8540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2133600"/>
            <a:ext cx="3585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6000" dirty="0" smtClean="0">
                <a:solidFill>
                  <a:srgbClr val="FF0000"/>
                </a:solidFill>
              </a:rPr>
              <a:t>5 +  х = 8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057870"/>
            <a:ext cx="64636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Записаћемо оно што знамо: Маја је имала 5 јабука ,</a:t>
            </a:r>
          </a:p>
          <a:p>
            <a:r>
              <a:rPr lang="sr-Cyrl-RS" dirty="0" smtClean="0"/>
              <a:t> плус неколико Маркових ,које ћемо обележити словом </a:t>
            </a:r>
            <a:r>
              <a:rPr lang="sr-Cyrl-RS" dirty="0" smtClean="0">
                <a:solidFill>
                  <a:srgbClr val="FF0000"/>
                </a:solidFill>
              </a:rPr>
              <a:t>Х</a:t>
            </a:r>
            <a:r>
              <a:rPr lang="sr-Cyrl-RS" dirty="0" smtClean="0"/>
              <a:t>.</a:t>
            </a:r>
          </a:p>
          <a:p>
            <a:r>
              <a:rPr lang="sr-Cyrl-RS" dirty="0" smtClean="0"/>
              <a:t>То је укупно једнако 8.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40386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4000" dirty="0" smtClean="0">
                <a:solidFill>
                  <a:srgbClr val="FF0000"/>
                </a:solidFill>
              </a:rPr>
              <a:t>Х = 8 – 5</a:t>
            </a:r>
          </a:p>
          <a:p>
            <a:r>
              <a:rPr lang="sr-Cyrl-RS" sz="4000" dirty="0" smtClean="0">
                <a:solidFill>
                  <a:srgbClr val="FF0000"/>
                </a:solidFill>
              </a:rPr>
              <a:t>Х </a:t>
            </a:r>
            <a:r>
              <a:rPr lang="sr-Cyrl-RS" sz="4000" dirty="0" smtClean="0">
                <a:solidFill>
                  <a:srgbClr val="FF0000"/>
                </a:solidFill>
              </a:rPr>
              <a:t>= 3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3200400"/>
            <a:ext cx="7196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Колико јабука има Марко сазнаћемо ,ако од укупног броја јабука</a:t>
            </a:r>
          </a:p>
          <a:p>
            <a:r>
              <a:rPr lang="sr-Cyrl-RS" dirty="0" smtClean="0"/>
              <a:t> одузмемо Машине јабуке.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88862" y="5800605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Дакле, Марко је имао три јабуке.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549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4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210498"/>
            <a:ext cx="4346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Треба да проверимо да ли је то тачно.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514600"/>
            <a:ext cx="617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5400" dirty="0" smtClean="0">
                <a:solidFill>
                  <a:srgbClr val="FF0000"/>
                </a:solidFill>
              </a:rPr>
              <a:t>Провера:  5 + 3 = 8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3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731" y="914400"/>
            <a:ext cx="7340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RS" sz="3600" dirty="0" smtClean="0">
                <a:solidFill>
                  <a:srgbClr val="FF0000"/>
                </a:solidFill>
              </a:rPr>
              <a:t>Непознати сабирак </a:t>
            </a:r>
          </a:p>
          <a:p>
            <a:pPr algn="ctr"/>
            <a:r>
              <a:rPr lang="sr-Cyrl-RS" sz="3600" dirty="0" smtClean="0">
                <a:solidFill>
                  <a:srgbClr val="FF0000"/>
                </a:solidFill>
              </a:rPr>
              <a:t>израчунавамо тако што </a:t>
            </a:r>
            <a:r>
              <a:rPr lang="sr-Cyrl-RS" sz="3600" dirty="0" smtClean="0">
                <a:solidFill>
                  <a:srgbClr val="FF0000"/>
                </a:solidFill>
              </a:rPr>
              <a:t>од збира </a:t>
            </a:r>
          </a:p>
          <a:p>
            <a:pPr algn="ctr"/>
            <a:r>
              <a:rPr lang="sr-Cyrl-RS" sz="3600" dirty="0" smtClean="0">
                <a:solidFill>
                  <a:srgbClr val="FF0000"/>
                </a:solidFill>
              </a:rPr>
              <a:t>одузмемо </a:t>
            </a:r>
            <a:r>
              <a:rPr lang="sr-Cyrl-RS" sz="3600" dirty="0" smtClean="0">
                <a:solidFill>
                  <a:srgbClr val="FF0000"/>
                </a:solidFill>
              </a:rPr>
              <a:t>познати сабирак.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sabira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42"/>
          <a:stretch/>
        </p:blipFill>
        <p:spPr bwMode="auto">
          <a:xfrm>
            <a:off x="2209799" y="2837548"/>
            <a:ext cx="3513245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2712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Можемо да закључимо: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699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bastel ideje\bordure ramovi\2064409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15"/>
          <a:stretch/>
        </p:blipFill>
        <p:spPr bwMode="auto">
          <a:xfrm>
            <a:off x="100595" y="108667"/>
            <a:ext cx="8933051" cy="652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87101" y="1879003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Да провежбамо: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11313" y="2561693"/>
            <a:ext cx="26180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1.Израчунај непознати</a:t>
            </a:r>
          </a:p>
          <a:p>
            <a:r>
              <a:rPr lang="sr-Cyrl-RS" dirty="0" smtClean="0"/>
              <a:t> сабирак:</a:t>
            </a:r>
          </a:p>
          <a:p>
            <a:r>
              <a:rPr lang="sr-Cyrl-RS" dirty="0"/>
              <a:t> </a:t>
            </a:r>
            <a:r>
              <a:rPr lang="sr-Cyrl-RS" dirty="0" smtClean="0"/>
              <a:t>   5 + Х = 7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6848" y="3810000"/>
            <a:ext cx="26869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2. Израчунај непознати</a:t>
            </a:r>
          </a:p>
          <a:p>
            <a:r>
              <a:rPr lang="sr-Cyrl-RS" dirty="0" smtClean="0"/>
              <a:t> сабирак:</a:t>
            </a:r>
          </a:p>
          <a:p>
            <a:r>
              <a:rPr lang="sr-Cyrl-RS" dirty="0"/>
              <a:t> </a:t>
            </a:r>
            <a:r>
              <a:rPr lang="sr-Cyrl-RS" dirty="0" smtClean="0"/>
              <a:t>  Х + 3 = 8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368349">
            <a:off x="5894917" y="1042226"/>
            <a:ext cx="1127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 smtClean="0"/>
              <a:t>Решења: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1938750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r-Cyrl-RS" dirty="0" smtClean="0"/>
              <a:t>Х = 2</a:t>
            </a:r>
          </a:p>
          <a:p>
            <a:pPr marL="342900" indent="-342900">
              <a:buAutoNum type="arabicPeriod"/>
            </a:pPr>
            <a:r>
              <a:rPr lang="sr-Cyrl-RS" dirty="0" smtClean="0"/>
              <a:t>Х = 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302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bastel ideje\bordure ramovi\1281028009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32" b="11717"/>
          <a:stretch/>
        </p:blipFill>
        <p:spPr bwMode="auto">
          <a:xfrm>
            <a:off x="25606" y="304800"/>
            <a:ext cx="8993998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24400" y="1600200"/>
            <a:ext cx="297389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 + Х = 7</a:t>
            </a:r>
          </a:p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 = 7 – 5</a:t>
            </a:r>
          </a:p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 = 2</a:t>
            </a:r>
          </a:p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Провера: </a:t>
            </a:r>
          </a:p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 + 2 = 7</a:t>
            </a:r>
          </a:p>
        </p:txBody>
      </p:sp>
    </p:spTree>
    <p:extLst>
      <p:ext uri="{BB962C8B-B14F-4D97-AF65-F5344CB8AC3E}">
        <p14:creationId xmlns:p14="http://schemas.microsoft.com/office/powerpoint/2010/main" val="86959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astel ideje\bordure ramovi\1274748697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8" b="13617"/>
          <a:stretch/>
        </p:blipFill>
        <p:spPr bwMode="auto">
          <a:xfrm>
            <a:off x="18107" y="117696"/>
            <a:ext cx="9008706" cy="6476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673" y="1219200"/>
            <a:ext cx="278794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 + 3 = 8</a:t>
            </a:r>
          </a:p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 = 8 – 3</a:t>
            </a:r>
          </a:p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 = 5</a:t>
            </a:r>
          </a:p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Провера:</a:t>
            </a:r>
          </a:p>
          <a:p>
            <a:r>
              <a:rPr lang="sr-Cyrl-RS" sz="48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5 + 3 = 8</a:t>
            </a:r>
            <a:endParaRPr lang="en-US" sz="48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29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Slipstream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111</TotalTime>
  <Words>250</Words>
  <Application>Microsoft Office PowerPoint</Application>
  <PresentationFormat>On-screen Show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Daniela</dc:creator>
  <cp:lastModifiedBy>Daniela</cp:lastModifiedBy>
  <cp:revision>9</cp:revision>
  <dcterms:created xsi:type="dcterms:W3CDTF">2015-02-18T12:25:54Z</dcterms:created>
  <dcterms:modified xsi:type="dcterms:W3CDTF">2015-02-18T20:37:43Z</dcterms:modified>
</cp:coreProperties>
</file>